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23715" y="1973203"/>
            <a:ext cx="9544571" cy="6688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67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86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03734" y="1423258"/>
            <a:ext cx="6384533" cy="656655"/>
          </a:xfrm>
        </p:spPr>
        <p:txBody>
          <a:bodyPr lIns="0" tIns="0" rIns="0" bIns="0"/>
          <a:lstStyle>
            <a:lvl1pPr>
              <a:defRPr sz="4267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6995" y="2866553"/>
            <a:ext cx="10218010" cy="348878"/>
          </a:xfrm>
        </p:spPr>
        <p:txBody>
          <a:bodyPr lIns="0" tIns="0" rIns="0" bIns="0"/>
          <a:lstStyle>
            <a:lvl1pPr>
              <a:defRPr sz="2267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79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03734" y="1423258"/>
            <a:ext cx="6384533" cy="656655"/>
          </a:xfrm>
        </p:spPr>
        <p:txBody>
          <a:bodyPr lIns="0" tIns="0" rIns="0" bIns="0"/>
          <a:lstStyle>
            <a:lvl1pPr>
              <a:defRPr sz="4267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684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936837"/>
          </a:xfrm>
          <a:custGeom>
            <a:avLst/>
            <a:gdLst/>
            <a:ahLst/>
            <a:cxnLst/>
            <a:rect l="l" t="t" r="r" b="b"/>
            <a:pathLst>
              <a:path w="18288000" h="1405255">
                <a:moveTo>
                  <a:pt x="18287999" y="1405053"/>
                </a:moveTo>
                <a:lnTo>
                  <a:pt x="0" y="1405053"/>
                </a:lnTo>
                <a:lnTo>
                  <a:pt x="0" y="0"/>
                </a:lnTo>
                <a:lnTo>
                  <a:pt x="18287999" y="0"/>
                </a:lnTo>
                <a:lnTo>
                  <a:pt x="18287999" y="1405053"/>
                </a:lnTo>
                <a:close/>
              </a:path>
            </a:pathLst>
          </a:custGeom>
          <a:solidFill>
            <a:srgbClr val="81C142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bk object 17"/>
          <p:cNvSpPr/>
          <p:nvPr/>
        </p:nvSpPr>
        <p:spPr>
          <a:xfrm>
            <a:off x="6389042" y="2"/>
            <a:ext cx="3168650" cy="935143"/>
          </a:xfrm>
          <a:custGeom>
            <a:avLst/>
            <a:gdLst/>
            <a:ahLst/>
            <a:cxnLst/>
            <a:rect l="l" t="t" r="r" b="b"/>
            <a:pathLst>
              <a:path w="4752975" h="1402715">
                <a:moveTo>
                  <a:pt x="4752747" y="1402260"/>
                </a:moveTo>
                <a:lnTo>
                  <a:pt x="0" y="1402260"/>
                </a:lnTo>
                <a:lnTo>
                  <a:pt x="809831" y="0"/>
                </a:lnTo>
                <a:lnTo>
                  <a:pt x="3942916" y="0"/>
                </a:lnTo>
                <a:lnTo>
                  <a:pt x="4752747" y="1402260"/>
                </a:lnTo>
                <a:close/>
              </a:path>
            </a:pathLst>
          </a:custGeom>
          <a:solidFill>
            <a:srgbClr val="DE407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bk object 18"/>
          <p:cNvSpPr/>
          <p:nvPr/>
        </p:nvSpPr>
        <p:spPr>
          <a:xfrm>
            <a:off x="4297031" y="1"/>
            <a:ext cx="2664036" cy="2306743"/>
          </a:xfrm>
          <a:custGeom>
            <a:avLst/>
            <a:gdLst/>
            <a:ahLst/>
            <a:cxnLst/>
            <a:rect l="l" t="t" r="r" b="b"/>
            <a:pathLst>
              <a:path w="3996054" h="3460115">
                <a:moveTo>
                  <a:pt x="0" y="0"/>
                </a:moveTo>
                <a:lnTo>
                  <a:pt x="3996040" y="0"/>
                </a:lnTo>
                <a:lnTo>
                  <a:pt x="1998020" y="3459662"/>
                </a:lnTo>
                <a:lnTo>
                  <a:pt x="0" y="0"/>
                </a:lnTo>
                <a:close/>
              </a:path>
            </a:pathLst>
          </a:custGeom>
          <a:solidFill>
            <a:srgbClr val="F27C2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bk object 19"/>
          <p:cNvSpPr/>
          <p:nvPr/>
        </p:nvSpPr>
        <p:spPr>
          <a:xfrm>
            <a:off x="4808313" y="934842"/>
            <a:ext cx="1646767" cy="1646767"/>
          </a:xfrm>
          <a:custGeom>
            <a:avLst/>
            <a:gdLst/>
            <a:ahLst/>
            <a:cxnLst/>
            <a:rect l="l" t="t" r="r" b="b"/>
            <a:pathLst>
              <a:path w="2470150" h="2470150">
                <a:moveTo>
                  <a:pt x="2469870" y="2469870"/>
                </a:moveTo>
                <a:lnTo>
                  <a:pt x="0" y="2469870"/>
                </a:lnTo>
                <a:lnTo>
                  <a:pt x="0" y="0"/>
                </a:lnTo>
                <a:lnTo>
                  <a:pt x="2469870" y="0"/>
                </a:lnTo>
                <a:lnTo>
                  <a:pt x="2469870" y="24698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bk object 20"/>
          <p:cNvSpPr/>
          <p:nvPr/>
        </p:nvSpPr>
        <p:spPr>
          <a:xfrm>
            <a:off x="776303" y="6235066"/>
            <a:ext cx="2502156" cy="622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bk object 21"/>
          <p:cNvSpPr/>
          <p:nvPr/>
        </p:nvSpPr>
        <p:spPr>
          <a:xfrm>
            <a:off x="84088" y="6242013"/>
            <a:ext cx="713317" cy="616373"/>
          </a:xfrm>
          <a:custGeom>
            <a:avLst/>
            <a:gdLst/>
            <a:ahLst/>
            <a:cxnLst/>
            <a:rect l="l" t="t" r="r" b="b"/>
            <a:pathLst>
              <a:path w="1069975" h="924559">
                <a:moveTo>
                  <a:pt x="1069470" y="923980"/>
                </a:moveTo>
                <a:lnTo>
                  <a:pt x="0" y="923980"/>
                </a:lnTo>
                <a:lnTo>
                  <a:pt x="534735" y="0"/>
                </a:lnTo>
                <a:lnTo>
                  <a:pt x="1069470" y="923980"/>
                </a:lnTo>
                <a:close/>
              </a:path>
            </a:pathLst>
          </a:custGeom>
          <a:solidFill>
            <a:srgbClr val="F27C2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bk object 22"/>
          <p:cNvSpPr/>
          <p:nvPr/>
        </p:nvSpPr>
        <p:spPr>
          <a:xfrm>
            <a:off x="1" y="6242013"/>
            <a:ext cx="439843" cy="616373"/>
          </a:xfrm>
          <a:custGeom>
            <a:avLst/>
            <a:gdLst/>
            <a:ahLst/>
            <a:cxnLst/>
            <a:rect l="l" t="t" r="r" b="b"/>
            <a:pathLst>
              <a:path w="659765" h="924559">
                <a:moveTo>
                  <a:pt x="0" y="0"/>
                </a:moveTo>
                <a:lnTo>
                  <a:pt x="659392" y="0"/>
                </a:lnTo>
                <a:lnTo>
                  <a:pt x="124656" y="923980"/>
                </a:lnTo>
                <a:lnTo>
                  <a:pt x="3502" y="923980"/>
                </a:lnTo>
                <a:lnTo>
                  <a:pt x="0" y="917927"/>
                </a:lnTo>
                <a:lnTo>
                  <a:pt x="0" y="0"/>
                </a:lnTo>
                <a:close/>
              </a:path>
            </a:pathLst>
          </a:custGeom>
          <a:solidFill>
            <a:srgbClr val="DE407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bk object 23"/>
          <p:cNvSpPr/>
          <p:nvPr/>
        </p:nvSpPr>
        <p:spPr>
          <a:xfrm>
            <a:off x="3544800" y="2302281"/>
            <a:ext cx="5251449" cy="3936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bk object 24"/>
          <p:cNvSpPr/>
          <p:nvPr/>
        </p:nvSpPr>
        <p:spPr>
          <a:xfrm>
            <a:off x="9358370" y="4941583"/>
            <a:ext cx="2091061" cy="13590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03734" y="1423258"/>
            <a:ext cx="6384533" cy="656655"/>
          </a:xfrm>
        </p:spPr>
        <p:txBody>
          <a:bodyPr lIns="0" tIns="0" rIns="0" bIns="0"/>
          <a:lstStyle>
            <a:lvl1pPr>
              <a:defRPr sz="4267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103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55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936837"/>
          </a:xfrm>
          <a:custGeom>
            <a:avLst/>
            <a:gdLst/>
            <a:ahLst/>
            <a:cxnLst/>
            <a:rect l="l" t="t" r="r" b="b"/>
            <a:pathLst>
              <a:path w="18288000" h="1405255">
                <a:moveTo>
                  <a:pt x="18287999" y="1405053"/>
                </a:moveTo>
                <a:lnTo>
                  <a:pt x="0" y="1405053"/>
                </a:lnTo>
                <a:lnTo>
                  <a:pt x="0" y="0"/>
                </a:lnTo>
                <a:lnTo>
                  <a:pt x="18287999" y="0"/>
                </a:lnTo>
                <a:lnTo>
                  <a:pt x="18287999" y="1405053"/>
                </a:lnTo>
                <a:close/>
              </a:path>
            </a:pathLst>
          </a:custGeom>
          <a:solidFill>
            <a:srgbClr val="81C142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bk object 17"/>
          <p:cNvSpPr/>
          <p:nvPr/>
        </p:nvSpPr>
        <p:spPr>
          <a:xfrm>
            <a:off x="6389042" y="2"/>
            <a:ext cx="3168650" cy="935143"/>
          </a:xfrm>
          <a:custGeom>
            <a:avLst/>
            <a:gdLst/>
            <a:ahLst/>
            <a:cxnLst/>
            <a:rect l="l" t="t" r="r" b="b"/>
            <a:pathLst>
              <a:path w="4752975" h="1402715">
                <a:moveTo>
                  <a:pt x="4752747" y="1402260"/>
                </a:moveTo>
                <a:lnTo>
                  <a:pt x="0" y="1402260"/>
                </a:lnTo>
                <a:lnTo>
                  <a:pt x="809831" y="0"/>
                </a:lnTo>
                <a:lnTo>
                  <a:pt x="3942916" y="0"/>
                </a:lnTo>
                <a:lnTo>
                  <a:pt x="4752747" y="1402260"/>
                </a:lnTo>
                <a:close/>
              </a:path>
            </a:pathLst>
          </a:custGeom>
          <a:solidFill>
            <a:srgbClr val="DE407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bk object 18"/>
          <p:cNvSpPr/>
          <p:nvPr/>
        </p:nvSpPr>
        <p:spPr>
          <a:xfrm>
            <a:off x="4297031" y="1"/>
            <a:ext cx="2664036" cy="2306743"/>
          </a:xfrm>
          <a:custGeom>
            <a:avLst/>
            <a:gdLst/>
            <a:ahLst/>
            <a:cxnLst/>
            <a:rect l="l" t="t" r="r" b="b"/>
            <a:pathLst>
              <a:path w="3996054" h="3460115">
                <a:moveTo>
                  <a:pt x="0" y="0"/>
                </a:moveTo>
                <a:lnTo>
                  <a:pt x="3996040" y="0"/>
                </a:lnTo>
                <a:lnTo>
                  <a:pt x="1998020" y="3459662"/>
                </a:lnTo>
                <a:lnTo>
                  <a:pt x="0" y="0"/>
                </a:lnTo>
                <a:close/>
              </a:path>
            </a:pathLst>
          </a:custGeom>
          <a:solidFill>
            <a:srgbClr val="F27C2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bk object 19"/>
          <p:cNvSpPr/>
          <p:nvPr/>
        </p:nvSpPr>
        <p:spPr>
          <a:xfrm>
            <a:off x="4808313" y="934842"/>
            <a:ext cx="1646767" cy="1646767"/>
          </a:xfrm>
          <a:custGeom>
            <a:avLst/>
            <a:gdLst/>
            <a:ahLst/>
            <a:cxnLst/>
            <a:rect l="l" t="t" r="r" b="b"/>
            <a:pathLst>
              <a:path w="2470150" h="2470150">
                <a:moveTo>
                  <a:pt x="2469870" y="2469870"/>
                </a:moveTo>
                <a:lnTo>
                  <a:pt x="0" y="2469870"/>
                </a:lnTo>
                <a:lnTo>
                  <a:pt x="0" y="0"/>
                </a:lnTo>
                <a:lnTo>
                  <a:pt x="2469870" y="0"/>
                </a:lnTo>
                <a:lnTo>
                  <a:pt x="2469870" y="24698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bk object 20"/>
          <p:cNvSpPr/>
          <p:nvPr/>
        </p:nvSpPr>
        <p:spPr>
          <a:xfrm>
            <a:off x="776303" y="6235066"/>
            <a:ext cx="2502156" cy="6229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bk object 21"/>
          <p:cNvSpPr/>
          <p:nvPr/>
        </p:nvSpPr>
        <p:spPr>
          <a:xfrm>
            <a:off x="84088" y="6242013"/>
            <a:ext cx="713317" cy="616373"/>
          </a:xfrm>
          <a:custGeom>
            <a:avLst/>
            <a:gdLst/>
            <a:ahLst/>
            <a:cxnLst/>
            <a:rect l="l" t="t" r="r" b="b"/>
            <a:pathLst>
              <a:path w="1069975" h="924559">
                <a:moveTo>
                  <a:pt x="1069470" y="923980"/>
                </a:moveTo>
                <a:lnTo>
                  <a:pt x="0" y="923980"/>
                </a:lnTo>
                <a:lnTo>
                  <a:pt x="534735" y="0"/>
                </a:lnTo>
                <a:lnTo>
                  <a:pt x="1069470" y="923980"/>
                </a:lnTo>
                <a:close/>
              </a:path>
            </a:pathLst>
          </a:custGeom>
          <a:solidFill>
            <a:srgbClr val="F27C2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bk object 22"/>
          <p:cNvSpPr/>
          <p:nvPr/>
        </p:nvSpPr>
        <p:spPr>
          <a:xfrm>
            <a:off x="1" y="6242013"/>
            <a:ext cx="439843" cy="616373"/>
          </a:xfrm>
          <a:custGeom>
            <a:avLst/>
            <a:gdLst/>
            <a:ahLst/>
            <a:cxnLst/>
            <a:rect l="l" t="t" r="r" b="b"/>
            <a:pathLst>
              <a:path w="659765" h="924559">
                <a:moveTo>
                  <a:pt x="0" y="0"/>
                </a:moveTo>
                <a:lnTo>
                  <a:pt x="659392" y="0"/>
                </a:lnTo>
                <a:lnTo>
                  <a:pt x="124656" y="923980"/>
                </a:lnTo>
                <a:lnTo>
                  <a:pt x="3502" y="923980"/>
                </a:lnTo>
                <a:lnTo>
                  <a:pt x="0" y="917927"/>
                </a:lnTo>
                <a:lnTo>
                  <a:pt x="0" y="0"/>
                </a:lnTo>
                <a:close/>
              </a:path>
            </a:pathLst>
          </a:custGeom>
          <a:solidFill>
            <a:srgbClr val="DE407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03734" y="1423258"/>
            <a:ext cx="6384533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6995" y="2866553"/>
            <a:ext cx="10218010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651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04815">
        <a:defRPr>
          <a:latin typeface="+mn-lt"/>
          <a:ea typeface="+mn-ea"/>
          <a:cs typeface="+mn-cs"/>
        </a:defRPr>
      </a:lvl2pPr>
      <a:lvl3pPr marL="609630">
        <a:defRPr>
          <a:latin typeface="+mn-lt"/>
          <a:ea typeface="+mn-ea"/>
          <a:cs typeface="+mn-cs"/>
        </a:defRPr>
      </a:lvl3pPr>
      <a:lvl4pPr marL="914446">
        <a:defRPr>
          <a:latin typeface="+mn-lt"/>
          <a:ea typeface="+mn-ea"/>
          <a:cs typeface="+mn-cs"/>
        </a:defRPr>
      </a:lvl4pPr>
      <a:lvl5pPr marL="1219261">
        <a:defRPr>
          <a:latin typeface="+mn-lt"/>
          <a:ea typeface="+mn-ea"/>
          <a:cs typeface="+mn-cs"/>
        </a:defRPr>
      </a:lvl5pPr>
      <a:lvl6pPr marL="1524076">
        <a:defRPr>
          <a:latin typeface="+mn-lt"/>
          <a:ea typeface="+mn-ea"/>
          <a:cs typeface="+mn-cs"/>
        </a:defRPr>
      </a:lvl6pPr>
      <a:lvl7pPr marL="1828891">
        <a:defRPr>
          <a:latin typeface="+mn-lt"/>
          <a:ea typeface="+mn-ea"/>
          <a:cs typeface="+mn-cs"/>
        </a:defRPr>
      </a:lvl7pPr>
      <a:lvl8pPr marL="2133707">
        <a:defRPr>
          <a:latin typeface="+mn-lt"/>
          <a:ea typeface="+mn-ea"/>
          <a:cs typeface="+mn-cs"/>
        </a:defRPr>
      </a:lvl8pPr>
      <a:lvl9pPr marL="243852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04815">
        <a:defRPr>
          <a:latin typeface="+mn-lt"/>
          <a:ea typeface="+mn-ea"/>
          <a:cs typeface="+mn-cs"/>
        </a:defRPr>
      </a:lvl2pPr>
      <a:lvl3pPr marL="609630">
        <a:defRPr>
          <a:latin typeface="+mn-lt"/>
          <a:ea typeface="+mn-ea"/>
          <a:cs typeface="+mn-cs"/>
        </a:defRPr>
      </a:lvl3pPr>
      <a:lvl4pPr marL="914446">
        <a:defRPr>
          <a:latin typeface="+mn-lt"/>
          <a:ea typeface="+mn-ea"/>
          <a:cs typeface="+mn-cs"/>
        </a:defRPr>
      </a:lvl4pPr>
      <a:lvl5pPr marL="1219261">
        <a:defRPr>
          <a:latin typeface="+mn-lt"/>
          <a:ea typeface="+mn-ea"/>
          <a:cs typeface="+mn-cs"/>
        </a:defRPr>
      </a:lvl5pPr>
      <a:lvl6pPr marL="1524076">
        <a:defRPr>
          <a:latin typeface="+mn-lt"/>
          <a:ea typeface="+mn-ea"/>
          <a:cs typeface="+mn-cs"/>
        </a:defRPr>
      </a:lvl6pPr>
      <a:lvl7pPr marL="1828891">
        <a:defRPr>
          <a:latin typeface="+mn-lt"/>
          <a:ea typeface="+mn-ea"/>
          <a:cs typeface="+mn-cs"/>
        </a:defRPr>
      </a:lvl7pPr>
      <a:lvl8pPr marL="2133707">
        <a:defRPr>
          <a:latin typeface="+mn-lt"/>
          <a:ea typeface="+mn-ea"/>
          <a:cs typeface="+mn-cs"/>
        </a:defRPr>
      </a:lvl8pPr>
      <a:lvl9pPr marL="243852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ilydalech.org.au/" TargetMode="External"/><Relationship Id="rId13" Type="http://schemas.openxmlformats.org/officeDocument/2006/relationships/hyperlink" Target="https://www.coonarahouse.org.au/" TargetMode="External"/><Relationship Id="rId18" Type="http://schemas.openxmlformats.org/officeDocument/2006/relationships/hyperlink" Target="https://www.glenparkcc.com.au/" TargetMode="External"/><Relationship Id="rId3" Type="http://schemas.openxmlformats.org/officeDocument/2006/relationships/hyperlink" Target="https://hllc.org.au/" TargetMode="External"/><Relationship Id="rId21" Type="http://schemas.openxmlformats.org/officeDocument/2006/relationships/hyperlink" Target="https://www.nrch.org.au/" TargetMode="External"/><Relationship Id="rId7" Type="http://schemas.openxmlformats.org/officeDocument/2006/relationships/hyperlink" Target="https://www.selbyhouse.org.au/" TargetMode="External"/><Relationship Id="rId12" Type="http://schemas.openxmlformats.org/officeDocument/2006/relationships/hyperlink" Target="https://communitylc.org.au/" TargetMode="External"/><Relationship Id="rId17" Type="http://schemas.openxmlformats.org/officeDocument/2006/relationships/hyperlink" Target="https://www.arrabri.org/" TargetMode="External"/><Relationship Id="rId2" Type="http://schemas.openxmlformats.org/officeDocument/2006/relationships/hyperlink" Target="https://www.cire.org.au/community-hubs/" TargetMode="External"/><Relationship Id="rId16" Type="http://schemas.openxmlformats.org/officeDocument/2006/relationships/hyperlink" Target="https://www.thebasincommunityhouse.org.au/" TargetMode="External"/><Relationship Id="rId20" Type="http://schemas.openxmlformats.org/officeDocument/2006/relationships/hyperlink" Target="https://www.crccinc.org.a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villecommhouse.org.au/" TargetMode="External"/><Relationship Id="rId11" Type="http://schemas.openxmlformats.org/officeDocument/2006/relationships/hyperlink" Target="https://www.yarraglen.com/livingandlearning/" TargetMode="External"/><Relationship Id="rId5" Type="http://schemas.openxmlformats.org/officeDocument/2006/relationships/hyperlink" Target="https://www.och.org.au/" TargetMode="External"/><Relationship Id="rId15" Type="http://schemas.openxmlformats.org/officeDocument/2006/relationships/hyperlink" Target="https://www.nhvic.org.au/orana-neighbourhood-house" TargetMode="External"/><Relationship Id="rId10" Type="http://schemas.openxmlformats.org/officeDocument/2006/relationships/hyperlink" Target="http://www.wooricommhouse.org.au/" TargetMode="External"/><Relationship Id="rId19" Type="http://schemas.openxmlformats.org/officeDocument/2006/relationships/hyperlink" Target="https://www.yarrunga.org.au/" TargetMode="External"/><Relationship Id="rId4" Type="http://schemas.openxmlformats.org/officeDocument/2006/relationships/hyperlink" Target="https://www.japarahouse.com.au/" TargetMode="External"/><Relationship Id="rId9" Type="http://schemas.openxmlformats.org/officeDocument/2006/relationships/hyperlink" Target="https://www.mtevelynch.com.au/" TargetMode="External"/><Relationship Id="rId14" Type="http://schemas.openxmlformats.org/officeDocument/2006/relationships/hyperlink" Target="https://www.mdlc.com.au/" TargetMode="External"/><Relationship Id="rId22" Type="http://schemas.openxmlformats.org/officeDocument/2006/relationships/hyperlink" Target="https://mmigp.org.a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73578-EAA3-838C-5DF6-DA02448B8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1" y="990600"/>
            <a:ext cx="11175999" cy="656590"/>
          </a:xfrm>
        </p:spPr>
        <p:txBody>
          <a:bodyPr/>
          <a:lstStyle/>
          <a:p>
            <a:pPr algn="ctr"/>
            <a:r>
              <a:rPr lang="en-US" dirty="0"/>
              <a:t>Outer East </a:t>
            </a:r>
            <a:r>
              <a:rPr lang="en-US" dirty="0" err="1"/>
              <a:t>Neighbourhood</a:t>
            </a:r>
            <a:r>
              <a:rPr lang="en-US" dirty="0"/>
              <a:t> Houses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A3B09-0EA5-DA0C-3983-B76456F1B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1774021"/>
            <a:ext cx="5842849" cy="4563622"/>
          </a:xfrm>
        </p:spPr>
        <p:txBody>
          <a:bodyPr/>
          <a:lstStyle/>
          <a:p>
            <a:pPr algn="l"/>
            <a:r>
              <a:rPr lang="en-AU" sz="2133" b="1" dirty="0">
                <a:solidFill>
                  <a:srgbClr val="0A0A0A"/>
                </a:solidFill>
                <a:highlight>
                  <a:srgbClr val="FEFEFE"/>
                </a:highlight>
                <a:latin typeface="Helvetica Neue"/>
              </a:rPr>
              <a:t>Yarra Ranges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CIRE Community Hubs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Chirnside Park and Yarra Junction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Healesville Living and Learning Centre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Healesville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Japara Neighbourhood House 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Kilsyth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Olinda Community House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Olinda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Seville Community House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Seville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Selby Community House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Selby 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Lilydale Community House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Lilydale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Mount Evelyn Community House 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Mount Evelyn 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Woori Community House 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AU" sz="1600" dirty="0" err="1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Worri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 Yallock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Yarra Glen and District Living &amp; Learning Centre</a:t>
            </a:r>
            <a:r>
              <a:rPr lang="en-AU" sz="1600" dirty="0"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Yarra Glen</a:t>
            </a:r>
          </a:p>
          <a:p>
            <a:pPr>
              <a:lnSpc>
                <a:spcPct val="107000"/>
              </a:lnSpc>
              <a:spcAft>
                <a:spcPts val="533"/>
              </a:spcAft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l"/>
            <a:endParaRPr lang="en-AU" b="0" i="0" dirty="0">
              <a:solidFill>
                <a:srgbClr val="0A0A0A"/>
              </a:solidFill>
              <a:effectLst/>
              <a:highlight>
                <a:srgbClr val="FEFEFE"/>
              </a:highlight>
              <a:latin typeface="Helvetica Neue"/>
            </a:endParaRPr>
          </a:p>
          <a:p>
            <a:endParaRPr lang="en-AU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449C9FD-E540-D29F-48E7-5205FA2AF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647190"/>
            <a:ext cx="5576993" cy="423513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60960" tIns="30480" rIns="60960" bIns="30480" anchor="t" anchorCtr="0">
            <a:spAutoFit/>
          </a:bodyPr>
          <a:lstStyle/>
          <a:p>
            <a:pPr defTabSz="609630">
              <a:defRPr/>
            </a:pPr>
            <a:r>
              <a:rPr lang="en-US" sz="2133" b="1" kern="0" dirty="0">
                <a:solidFill>
                  <a:prstClr val="black"/>
                </a:solidFill>
                <a:latin typeface="Helvetica Neue"/>
              </a:rPr>
              <a:t>Knox</a:t>
            </a:r>
          </a:p>
          <a:p>
            <a:pPr defTabSz="609630">
              <a:defRPr/>
            </a:pPr>
            <a:r>
              <a:rPr lang="en-AU" sz="1600" u="sng" kern="0" dirty="0">
                <a:solidFill>
                  <a:srgbClr val="002A3A"/>
                </a:solidFill>
                <a:highlight>
                  <a:srgbClr val="FEFEFE"/>
                </a:highlight>
                <a:latin typeface="Helvetica Neue"/>
                <a:hlinkClick r:id="rId12"/>
              </a:rPr>
              <a:t>Community Learning Centre</a:t>
            </a:r>
            <a:r>
              <a:rPr lang="en-AU" sz="1600" kern="0" dirty="0">
                <a:solidFill>
                  <a:srgbClr val="0A0A0A"/>
                </a:solidFill>
                <a:highlight>
                  <a:srgbClr val="FEFEFE"/>
                </a:highlight>
                <a:latin typeface="Helvetica Neue"/>
              </a:rPr>
              <a:t>, Rowville</a:t>
            </a:r>
          </a:p>
          <a:p>
            <a:pPr defTabSz="609630">
              <a:defRPr/>
            </a:pPr>
            <a:r>
              <a:rPr lang="en-AU" sz="1600" u="sng" kern="0" dirty="0" err="1">
                <a:solidFill>
                  <a:srgbClr val="002A3A"/>
                </a:solidFill>
                <a:highlight>
                  <a:srgbClr val="FEFEFE"/>
                </a:highlight>
                <a:latin typeface="Helvetica Neue"/>
                <a:hlinkClick r:id="rId13"/>
              </a:rPr>
              <a:t>Coonara</a:t>
            </a:r>
            <a:r>
              <a:rPr lang="en-AU" sz="1600" u="sng" kern="0" dirty="0">
                <a:solidFill>
                  <a:srgbClr val="002A3A"/>
                </a:solidFill>
                <a:highlight>
                  <a:srgbClr val="FEFEFE"/>
                </a:highlight>
                <a:latin typeface="Helvetica Neue"/>
                <a:hlinkClick r:id="rId13"/>
              </a:rPr>
              <a:t> Community House</a:t>
            </a:r>
            <a:r>
              <a:rPr lang="en-AU" sz="1600" kern="0" dirty="0">
                <a:solidFill>
                  <a:srgbClr val="0A0A0A"/>
                </a:solidFill>
                <a:highlight>
                  <a:srgbClr val="FEFEFE"/>
                </a:highlight>
                <a:latin typeface="Helvetica Neue"/>
              </a:rPr>
              <a:t>, Upper Ferntree Gully</a:t>
            </a:r>
          </a:p>
          <a:p>
            <a:pPr defTabSz="609630">
              <a:defRPr/>
            </a:pPr>
            <a:r>
              <a:rPr lang="en-AU" sz="1600" u="sng" kern="0" dirty="0">
                <a:solidFill>
                  <a:srgbClr val="002A3A"/>
                </a:solidFill>
                <a:highlight>
                  <a:srgbClr val="FEFEFE"/>
                </a:highlight>
                <a:latin typeface="Helvetica Neue"/>
                <a:hlinkClick r:id="rId14"/>
              </a:rPr>
              <a:t>Mountain District Learning Centre</a:t>
            </a:r>
            <a:r>
              <a:rPr lang="en-AU" sz="1600" kern="0" dirty="0">
                <a:solidFill>
                  <a:srgbClr val="0A0A0A"/>
                </a:solidFill>
                <a:highlight>
                  <a:srgbClr val="FEFEFE"/>
                </a:highlight>
                <a:latin typeface="Helvetica Neue"/>
              </a:rPr>
              <a:t>, Ferntree Gully</a:t>
            </a:r>
          </a:p>
          <a:p>
            <a:pPr defTabSz="609630">
              <a:defRPr/>
            </a:pPr>
            <a:r>
              <a:rPr lang="en-AU" sz="1600" u="sng" kern="0" dirty="0">
                <a:solidFill>
                  <a:srgbClr val="002A3A"/>
                </a:solidFill>
                <a:highlight>
                  <a:srgbClr val="FEFEFE"/>
                </a:highlight>
                <a:latin typeface="Helvetica Neue"/>
                <a:hlinkClick r:id="rId15"/>
              </a:rPr>
              <a:t>Orana Neighbourhood House</a:t>
            </a:r>
            <a:r>
              <a:rPr lang="en-AU" sz="1600" kern="0" dirty="0">
                <a:solidFill>
                  <a:srgbClr val="0A0A0A"/>
                </a:solidFill>
                <a:highlight>
                  <a:srgbClr val="FEFEFE"/>
                </a:highlight>
                <a:latin typeface="Helvetica Neue"/>
              </a:rPr>
              <a:t>, Wantirna South</a:t>
            </a:r>
          </a:p>
          <a:p>
            <a:pPr defTabSz="609630">
              <a:defRPr/>
            </a:pPr>
            <a:r>
              <a:rPr lang="en-AU" sz="1600" u="sng" kern="0" dirty="0">
                <a:solidFill>
                  <a:srgbClr val="002A3A"/>
                </a:solidFill>
                <a:highlight>
                  <a:srgbClr val="FEFEFE"/>
                </a:highlight>
                <a:latin typeface="Helvetica Neue"/>
                <a:hlinkClick r:id="rId16"/>
              </a:rPr>
              <a:t>The Basin Community House</a:t>
            </a:r>
            <a:r>
              <a:rPr lang="en-AU" sz="1600" kern="0" dirty="0">
                <a:solidFill>
                  <a:srgbClr val="0A0A0A"/>
                </a:solidFill>
                <a:highlight>
                  <a:srgbClr val="FEFEFE"/>
                </a:highlight>
                <a:latin typeface="Helvetica Neue"/>
              </a:rPr>
              <a:t>, The Basin</a:t>
            </a:r>
          </a:p>
          <a:p>
            <a:pPr defTabSz="609630">
              <a:buFont typeface="Arial" panose="020B0604020202020204" pitchFamily="34" charset="0"/>
              <a:buChar char="•"/>
              <a:defRPr/>
            </a:pPr>
            <a:endParaRPr lang="en-AU" sz="1333" kern="0" dirty="0">
              <a:solidFill>
                <a:srgbClr val="0A0A0A"/>
              </a:solidFill>
              <a:highlight>
                <a:srgbClr val="FEFEFE"/>
              </a:highlight>
              <a:latin typeface="Helvetica Neue"/>
            </a:endParaRPr>
          </a:p>
          <a:p>
            <a:pPr defTabSz="609630"/>
            <a:r>
              <a:rPr lang="en-AU" sz="2133" b="1" dirty="0">
                <a:solidFill>
                  <a:srgbClr val="0A0A0A"/>
                </a:solidFill>
                <a:highlight>
                  <a:srgbClr val="FEFEFE"/>
                </a:highlight>
                <a:latin typeface="Helvetica Neue"/>
              </a:rPr>
              <a:t>Maroondah</a:t>
            </a:r>
          </a:p>
          <a:p>
            <a:pPr defTabSz="609630"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 err="1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Arrabri</a:t>
            </a: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 Community House</a:t>
            </a:r>
            <a:r>
              <a:rPr lang="en-AU" sz="1600" dirty="0">
                <a:solidFill>
                  <a:prstClr val="black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Bayswater North</a:t>
            </a:r>
          </a:p>
          <a:p>
            <a:pPr defTabSz="609630"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Glen Park Community Centre </a:t>
            </a:r>
            <a:r>
              <a:rPr lang="en-AU" sz="1600" dirty="0">
                <a:solidFill>
                  <a:prstClr val="black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Bayswater North</a:t>
            </a:r>
          </a:p>
          <a:p>
            <a:pPr defTabSz="609630"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Yarrunga Community Centre</a:t>
            </a:r>
            <a:r>
              <a:rPr lang="en-AU" sz="1600" dirty="0">
                <a:solidFill>
                  <a:prstClr val="black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Croydon Hills</a:t>
            </a:r>
          </a:p>
          <a:p>
            <a:pPr defTabSz="609630"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Central Ringwood Community Centre</a:t>
            </a:r>
            <a:r>
              <a:rPr lang="en-AU" sz="1600" dirty="0">
                <a:solidFill>
                  <a:prstClr val="black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Ringwood</a:t>
            </a:r>
          </a:p>
          <a:p>
            <a:pPr defTabSz="609630"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21"/>
              </a:rPr>
              <a:t>North Ringwood Community House</a:t>
            </a:r>
            <a:r>
              <a:rPr lang="en-AU" sz="1600" dirty="0">
                <a:solidFill>
                  <a:prstClr val="black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Ringwood North</a:t>
            </a:r>
          </a:p>
          <a:p>
            <a:pPr defTabSz="609630">
              <a:lnSpc>
                <a:spcPct val="107000"/>
              </a:lnSpc>
              <a:spcAft>
                <a:spcPts val="533"/>
              </a:spcAft>
            </a:pP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Mullum </a:t>
            </a:r>
            <a:r>
              <a:rPr lang="en-AU" sz="1600" u="sng" dirty="0" err="1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Mullum</a:t>
            </a:r>
            <a:r>
              <a:rPr lang="en-AU" sz="1600" u="sng" dirty="0">
                <a:solidFill>
                  <a:srgbClr val="0563C1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 Indigenous Gathering Place</a:t>
            </a:r>
            <a:r>
              <a:rPr lang="en-AU" sz="1600" dirty="0">
                <a:solidFill>
                  <a:prstClr val="black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</a:rPr>
              <a:t>, Ringwood East</a:t>
            </a:r>
          </a:p>
          <a:p>
            <a:pPr defTabSz="609630">
              <a:lnSpc>
                <a:spcPct val="107000"/>
              </a:lnSpc>
              <a:spcAft>
                <a:spcPts val="533"/>
              </a:spcAft>
            </a:pPr>
            <a:r>
              <a:rPr lang="en-AU" sz="733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943945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</vt:lpstr>
      <vt:lpstr>Verdana</vt:lpstr>
      <vt:lpstr>1_Office Theme</vt:lpstr>
      <vt:lpstr>Outer East Neighbourhood Houses</vt:lpstr>
    </vt:vector>
  </TitlesOfParts>
  <Company>Knox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Outer East Neighbourhood Houses</dc:title>
  <dc:creator>Angela Thurbon</dc:creator>
  <cp:lastModifiedBy>Angela Thurbon</cp:lastModifiedBy>
  <cp:revision>1</cp:revision>
  <dcterms:created xsi:type="dcterms:W3CDTF">2024-05-21T03:13:07Z</dcterms:created>
  <dcterms:modified xsi:type="dcterms:W3CDTF">2024-05-21T03:28:50Z</dcterms:modified>
</cp:coreProperties>
</file>